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5" r:id="rId11"/>
    <p:sldId id="280" r:id="rId12"/>
    <p:sldId id="281" r:id="rId13"/>
    <p:sldId id="282" r:id="rId14"/>
    <p:sldId id="283" r:id="rId15"/>
    <p:sldId id="289" r:id="rId16"/>
    <p:sldId id="284" r:id="rId17"/>
    <p:sldId id="286" r:id="rId18"/>
    <p:sldId id="287" r:id="rId19"/>
    <p:sldId id="299" r:id="rId20"/>
    <p:sldId id="288" r:id="rId21"/>
    <p:sldId id="290" r:id="rId22"/>
    <p:sldId id="291" r:id="rId23"/>
    <p:sldId id="298" r:id="rId24"/>
    <p:sldId id="292" r:id="rId25"/>
    <p:sldId id="293" r:id="rId26"/>
    <p:sldId id="294" r:id="rId27"/>
    <p:sldId id="297" r:id="rId28"/>
    <p:sldId id="295" r:id="rId29"/>
    <p:sldId id="296" r:id="rId30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guma, Luciana Satie" initials="OLS" lastIdx="2" clrIdx="0">
    <p:extLst>
      <p:ext uri="{19B8F6BF-5375-455C-9EA6-DF929625EA0E}">
        <p15:presenceInfo xmlns:p15="http://schemas.microsoft.com/office/powerpoint/2012/main" userId="S::luciana.satie.oguma@accenture.com::558cc735-11bc-4b22-a2ff-788cb4095b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53"/>
    <p:restoredTop sz="94660"/>
  </p:normalViewPr>
  <p:slideViewPr>
    <p:cSldViewPr showGuides="1">
      <p:cViewPr varScale="1">
        <p:scale>
          <a:sx n="133" d="100"/>
          <a:sy n="133" d="100"/>
        </p:scale>
        <p:origin x="216" y="880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24" d="100"/>
          <a:sy n="124" d="100"/>
        </p:scale>
        <p:origin x="424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981B7D-53F6-4039-A8FA-44779F95F4C7}" type="datetime1">
              <a:rPr lang="pt-BR" smtClean="0"/>
              <a:t>25/11/2020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FD1732DB-6DE7-4ED0-8D58-5BB99683AAF5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3436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5114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561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836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6578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0770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4564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510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146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4316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046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3182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631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894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6511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2106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637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607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3967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042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933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667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005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887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299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22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053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697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4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3" name="Conector re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5" name="Conector re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EFE8A07-BE7E-486B-BB6D-37077AACAD92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59BB7D-2155-48F5-AD4A-A4A3EC901849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1" name="Conector re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14" name="Conector re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61E51A-BD37-4956-ABA8-D4D5FB5F24C2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5486B6-A73D-4B8F-83D6-D9AC60E0479B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Retângu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23" name="Conector re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Retângu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Retângu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Retângu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30" name="Retângu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31" name="Conector re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33" name="Conector re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EBBB5E5B-F3F8-4810-8BA6-9A32C99FBA53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325B8-6816-4ECB-949F-F9D65FA27766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AD37B-9B4E-40B8-B2FD-963F90BA8EF4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666B81-3F0F-4225-B123-405B9F5CEABA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6" name="Retângu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D6C805-8419-44A5-85BF-5D1C68D15222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36704B-E432-4339-97E3-AB4AC11D2F2E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07B3CC04-66F6-41ED-A1FB-ED4B01CF015A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Retângu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4" name="Conector re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16" name="Conector re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35B82636-8409-46FE-AEF6-9C2E988E9D0B}" type="datetime1">
              <a:rPr lang="pt-BR" noProof="0" smtClean="0"/>
              <a:t>25/11/2020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yv/336dnlt91m9cvgpr8fp4hzvc0000gn/T/com.microsoft.Word/WebArchiveCopyPasteTempFiles/page34image63526592" TargetMode="Externa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yv/336dnlt91m9cvgpr8fp4hzvc0000gn/T/com.microsoft.Word/WebArchiveCopyPasteTempFiles/page34image63526592" TargetMode="Externa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https://www.grupocultivar.com.br/ativemanager/uploads/plugin/imagens/a5923c7f2ed7bda7c8dc37f8cba53c9a.jpg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28669" y="1052736"/>
            <a:ext cx="8329031" cy="2680127"/>
          </a:xfrm>
        </p:spPr>
        <p:txBody>
          <a:bodyPr rtlCol="0"/>
          <a:lstStyle/>
          <a:p>
            <a:r>
              <a:rPr lang="pt-BR" sz="3200" dirty="0"/>
              <a:t>Implementação de solução computacional de múltiplas arquiteturas para o transitório hidráulico com interação fluído-estrutura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pt-BR" sz="2000" dirty="0"/>
              <a:t>Tiago Fernandes D’Agostino</a:t>
            </a:r>
          </a:p>
          <a:p>
            <a:endParaRPr lang="pt-BR" sz="2000" dirty="0"/>
          </a:p>
          <a:p>
            <a:r>
              <a:rPr lang="pt-BR" sz="2000" dirty="0"/>
              <a:t>Orientador: Prof. Dr. Thiago de Castro Martins</a:t>
            </a:r>
          </a:p>
        </p:txBody>
      </p:sp>
      <p:pic>
        <p:nvPicPr>
          <p:cNvPr id="1026" name="Picture 2" descr="Instituto de Matemática e Estatística">
            <a:extLst>
              <a:ext uri="{FF2B5EF4-FFF2-40B4-BE49-F238E27FC236}">
                <a16:creationId xmlns:a16="http://schemas.microsoft.com/office/drawing/2014/main" id="{920A5685-F52D-0446-AC0E-A56DC35DE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100656" y="5741802"/>
            <a:ext cx="1008112" cy="1016000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SP">
            <a:extLst>
              <a:ext uri="{FF2B5EF4-FFF2-40B4-BE49-F238E27FC236}">
                <a16:creationId xmlns:a16="http://schemas.microsoft.com/office/drawing/2014/main" id="{50ACDC2E-522D-5349-8DAE-3053AE68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676" y="798463"/>
            <a:ext cx="1905000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">
            <a:extLst>
              <a:ext uri="{FF2B5EF4-FFF2-40B4-BE49-F238E27FC236}">
                <a16:creationId xmlns:a16="http://schemas.microsoft.com/office/drawing/2014/main" id="{E8E1B2BF-6710-9A4B-BBDE-0D026C03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12" y="588913"/>
            <a:ext cx="48133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Fundamentação Teórica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u="sng" dirty="0"/>
              <a:t>Modelagem matemática</a:t>
            </a:r>
          </a:p>
          <a:p>
            <a:r>
              <a:rPr lang="pt-BR" dirty="0"/>
              <a:t>Equações diferenciais descrevem vazão e pressão do fluido </a:t>
            </a:r>
          </a:p>
          <a:p>
            <a:r>
              <a:rPr lang="pt-BR" dirty="0"/>
              <a:t>NBR 12215 recomenda método das características</a:t>
            </a:r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0F1377-281A-0440-BDBD-AFD871D1B0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000"/>
          <a:stretch/>
        </p:blipFill>
        <p:spPr>
          <a:xfrm>
            <a:off x="1305404" y="3910135"/>
            <a:ext cx="2358347" cy="13773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BA18C34-6E15-CD47-B542-CC20EC6616D8}"/>
              </a:ext>
            </a:extLst>
          </p:cNvPr>
          <p:cNvSpPr txBox="1"/>
          <p:nvPr/>
        </p:nvSpPr>
        <p:spPr>
          <a:xfrm>
            <a:off x="1413892" y="5355793"/>
            <a:ext cx="3024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Onde:</a:t>
            </a:r>
          </a:p>
          <a:p>
            <a:r>
              <a:rPr lang="pt-BR" sz="1200" i="1" dirty="0" err="1"/>
              <a:t>g</a:t>
            </a:r>
            <a:r>
              <a:rPr lang="pt-BR" sz="1200" i="1" dirty="0"/>
              <a:t> </a:t>
            </a:r>
            <a:r>
              <a:rPr lang="pt-BR" sz="1200" dirty="0"/>
              <a:t>a aceleração gravitacional</a:t>
            </a:r>
          </a:p>
          <a:p>
            <a:r>
              <a:rPr lang="pt-BR" sz="1200" i="1" dirty="0" err="1"/>
              <a:t>f</a:t>
            </a:r>
            <a:r>
              <a:rPr lang="pt-BR" sz="1200" dirty="0"/>
              <a:t> é o fator de fricção do tubo</a:t>
            </a:r>
          </a:p>
          <a:p>
            <a:r>
              <a:rPr lang="pt-BR" sz="1200" i="1" dirty="0" err="1"/>
              <a:t>D</a:t>
            </a:r>
            <a:r>
              <a:rPr lang="pt-BR" sz="1200" dirty="0"/>
              <a:t> é o diâmetro do tubo</a:t>
            </a:r>
          </a:p>
          <a:p>
            <a:r>
              <a:rPr lang="pt-BR" sz="1200" i="1" dirty="0"/>
              <a:t>a</a:t>
            </a:r>
            <a:r>
              <a:rPr lang="pt-BR" sz="1200" dirty="0"/>
              <a:t> é a celeridade da onda no tubo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A09CDCC-C056-5043-B98A-D1B1F0EC02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01"/>
          <a:stretch/>
        </p:blipFill>
        <p:spPr>
          <a:xfrm>
            <a:off x="9375439" y="3883023"/>
            <a:ext cx="2185840" cy="13747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7201DB-C95C-3E4D-AD13-14AD9C625A9C}"/>
              </a:ext>
            </a:extLst>
          </p:cNvPr>
          <p:cNvSpPr txBox="1"/>
          <p:nvPr/>
        </p:nvSpPr>
        <p:spPr>
          <a:xfrm>
            <a:off x="9440182" y="5327351"/>
            <a:ext cx="2530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Onde:</a:t>
            </a:r>
          </a:p>
          <a:p>
            <a:r>
              <a:rPr lang="pt-BR" sz="1200" dirty="0"/>
              <a:t>H é a pressão</a:t>
            </a:r>
          </a:p>
          <a:p>
            <a:r>
              <a:rPr lang="pt-BR" sz="1200" dirty="0" err="1"/>
              <a:t>Q</a:t>
            </a:r>
            <a:r>
              <a:rPr lang="pt-BR" sz="1200" dirty="0"/>
              <a:t> é a vazão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7503206-B221-604D-8A34-AEEBBE349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171" y="3957020"/>
            <a:ext cx="3408218" cy="124705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5A10C58-5465-5F4B-BD24-E64864C08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8545" y="5586028"/>
            <a:ext cx="1479550" cy="457200"/>
          </a:xfrm>
          <a:prstGeom prst="rect">
            <a:avLst/>
          </a:prstGeom>
        </p:spPr>
      </p:pic>
      <p:sp>
        <p:nvSpPr>
          <p:cNvPr id="11" name="Seta para a Direita 10">
            <a:extLst>
              <a:ext uri="{FF2B5EF4-FFF2-40B4-BE49-F238E27FC236}">
                <a16:creationId xmlns:a16="http://schemas.microsoft.com/office/drawing/2014/main" id="{693D08F4-7C9C-A64A-9D4E-B6287DCF3D3B}"/>
              </a:ext>
            </a:extLst>
          </p:cNvPr>
          <p:cNvSpPr/>
          <p:nvPr/>
        </p:nvSpPr>
        <p:spPr>
          <a:xfrm>
            <a:off x="3663751" y="4509120"/>
            <a:ext cx="14199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390FBD5-AB44-D843-A5E3-0684A3E711D9}"/>
              </a:ext>
            </a:extLst>
          </p:cNvPr>
          <p:cNvSpPr txBox="1"/>
          <p:nvPr/>
        </p:nvSpPr>
        <p:spPr>
          <a:xfrm>
            <a:off x="3646140" y="4365104"/>
            <a:ext cx="1290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2° ordem =&gt; 1° ordem</a:t>
            </a:r>
          </a:p>
        </p:txBody>
      </p:sp>
      <p:sp>
        <p:nvSpPr>
          <p:cNvPr id="22" name="Seta para a Direita 21">
            <a:extLst>
              <a:ext uri="{FF2B5EF4-FFF2-40B4-BE49-F238E27FC236}">
                <a16:creationId xmlns:a16="http://schemas.microsoft.com/office/drawing/2014/main" id="{CFE0E17D-3C76-0A4E-91BC-107EC75C1704}"/>
              </a:ext>
            </a:extLst>
          </p:cNvPr>
          <p:cNvSpPr/>
          <p:nvPr/>
        </p:nvSpPr>
        <p:spPr>
          <a:xfrm>
            <a:off x="8398668" y="4509120"/>
            <a:ext cx="998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410B3199-5A8F-314F-AB60-05FA95B95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8708" y="4134469"/>
            <a:ext cx="165100" cy="374651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4105F814-A764-F748-9A5A-FA21D465E836}"/>
              </a:ext>
            </a:extLst>
          </p:cNvPr>
          <p:cNvSpPr txBox="1"/>
          <p:nvPr/>
        </p:nvSpPr>
        <p:spPr>
          <a:xfrm>
            <a:off x="5083715" y="5342413"/>
            <a:ext cx="2530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Considerando:</a:t>
            </a:r>
          </a:p>
        </p:txBody>
      </p:sp>
    </p:spTree>
    <p:extLst>
      <p:ext uri="{BB962C8B-B14F-4D97-AF65-F5344CB8AC3E}">
        <p14:creationId xmlns:p14="http://schemas.microsoft.com/office/powerpoint/2010/main" val="176532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Fundamentação Teórica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u="sng" dirty="0"/>
              <a:t>Modelagem matemática</a:t>
            </a:r>
          </a:p>
          <a:p>
            <a:r>
              <a:rPr lang="pt-BR" dirty="0"/>
              <a:t>H e </a:t>
            </a:r>
            <a:r>
              <a:rPr lang="pt-BR" dirty="0" err="1"/>
              <a:t>Q</a:t>
            </a:r>
            <a:r>
              <a:rPr lang="pt-BR" dirty="0"/>
              <a:t> dependem dos valores no tempo anterior</a:t>
            </a:r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3AC2E0EE-41A5-4843-80D8-81DB63CC47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78188" y="3284984"/>
            <a:ext cx="3744416" cy="27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Fundamentação Teórica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5077040" cy="45720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u="sng" dirty="0"/>
              <a:t>Métodos de Programação</a:t>
            </a:r>
          </a:p>
          <a:p>
            <a:r>
              <a:rPr lang="pt-BR" dirty="0"/>
              <a:t>Processamento Serial</a:t>
            </a:r>
          </a:p>
          <a:p>
            <a:r>
              <a:rPr lang="pt-BR" dirty="0"/>
              <a:t>Arquitetura Von Neumann</a:t>
            </a:r>
          </a:p>
          <a:p>
            <a:pPr lvl="1"/>
            <a:r>
              <a:rPr lang="pt-BR" dirty="0"/>
              <a:t>Processador</a:t>
            </a:r>
          </a:p>
          <a:p>
            <a:pPr lvl="1"/>
            <a:r>
              <a:rPr lang="pt-BR" dirty="0"/>
              <a:t>Memória</a:t>
            </a:r>
          </a:p>
          <a:p>
            <a:pPr lvl="1"/>
            <a:r>
              <a:rPr lang="pt-BR" dirty="0" err="1"/>
              <a:t>I</a:t>
            </a:r>
            <a:r>
              <a:rPr lang="pt-BR" dirty="0"/>
              <a:t>/O</a:t>
            </a:r>
          </a:p>
          <a:p>
            <a:pPr lvl="1"/>
            <a:r>
              <a:rPr lang="pt-BR" dirty="0"/>
              <a:t>Trabalha com ciclos de execução</a:t>
            </a:r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8433" name="Imagem 17" descr="page34image63526592">
            <a:extLst>
              <a:ext uri="{FF2B5EF4-FFF2-40B4-BE49-F238E27FC236}">
                <a16:creationId xmlns:a16="http://schemas.microsoft.com/office/drawing/2014/main" id="{F3345894-8E62-BB41-9049-60DC7814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1700808"/>
            <a:ext cx="4318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2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Fundamentação Teórica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9782800" cy="45720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u="sng" dirty="0"/>
              <a:t>Métodos de Programação</a:t>
            </a:r>
          </a:p>
          <a:p>
            <a:r>
              <a:rPr lang="pt-BR" dirty="0"/>
              <a:t>Processamento Paralelo</a:t>
            </a:r>
          </a:p>
          <a:p>
            <a:pPr lvl="1"/>
            <a:r>
              <a:rPr lang="pt-BR" dirty="0"/>
              <a:t>Agrupamento de computadores Von Neumann</a:t>
            </a:r>
          </a:p>
          <a:p>
            <a:pPr lvl="1"/>
            <a:r>
              <a:rPr lang="pt-BR" dirty="0"/>
              <a:t>Objetivo comum</a:t>
            </a:r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8433" name="Imagem 17" descr="page34image63526592">
            <a:extLst>
              <a:ext uri="{FF2B5EF4-FFF2-40B4-BE49-F238E27FC236}">
                <a16:creationId xmlns:a16="http://schemas.microsoft.com/office/drawing/2014/main" id="{F3345894-8E62-BB41-9049-60DC7814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28" y="3886200"/>
            <a:ext cx="1013616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17" descr="page34image63526592">
            <a:extLst>
              <a:ext uri="{FF2B5EF4-FFF2-40B4-BE49-F238E27FC236}">
                <a16:creationId xmlns:a16="http://schemas.microsoft.com/office/drawing/2014/main" id="{3C7E5069-ED5F-D14B-A572-F39B787B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52" y="3886200"/>
            <a:ext cx="1013616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17" descr="page34image63526592">
            <a:extLst>
              <a:ext uri="{FF2B5EF4-FFF2-40B4-BE49-F238E27FC236}">
                <a16:creationId xmlns:a16="http://schemas.microsoft.com/office/drawing/2014/main" id="{C38C1D1B-32E2-344B-ABA8-58F0F2342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3886200"/>
            <a:ext cx="1013616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9A3D7EF1-7E86-C84F-8602-99B46D63DBC7}"/>
              </a:ext>
            </a:extLst>
          </p:cNvPr>
          <p:cNvSpPr/>
          <p:nvPr/>
        </p:nvSpPr>
        <p:spPr>
          <a:xfrm>
            <a:off x="5043570" y="5373216"/>
            <a:ext cx="1874960" cy="576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Resultado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23F5C577-2E67-CC4C-8D87-D65454E5C46F}"/>
              </a:ext>
            </a:extLst>
          </p:cNvPr>
          <p:cNvSpPr/>
          <p:nvPr/>
        </p:nvSpPr>
        <p:spPr>
          <a:xfrm>
            <a:off x="3862164" y="3717032"/>
            <a:ext cx="4248472" cy="1368151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4707F99-79F7-B845-95F7-8BC1ADF1B876}"/>
              </a:ext>
            </a:extLst>
          </p:cNvPr>
          <p:cNvCxnSpPr>
            <a:stCxn id="11" idx="2"/>
            <a:endCxn id="5" idx="0"/>
          </p:cNvCxnSpPr>
          <p:nvPr/>
        </p:nvCxnSpPr>
        <p:spPr>
          <a:xfrm flipH="1">
            <a:off x="5981050" y="5085183"/>
            <a:ext cx="5350" cy="2880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8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Fundamentação Teórica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9782800" cy="45720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u="sng" dirty="0"/>
              <a:t>Métodos de Programação</a:t>
            </a:r>
          </a:p>
          <a:p>
            <a:r>
              <a:rPr lang="pt-BR" dirty="0"/>
              <a:t>Arquitetura GPU</a:t>
            </a:r>
          </a:p>
          <a:p>
            <a:pPr lvl="1"/>
            <a:r>
              <a:rPr lang="pt-BR" dirty="0"/>
              <a:t>Host</a:t>
            </a:r>
          </a:p>
          <a:p>
            <a:pPr lvl="1"/>
            <a:r>
              <a:rPr lang="pt-BR" dirty="0" err="1"/>
              <a:t>Devices</a:t>
            </a:r>
            <a:r>
              <a:rPr lang="pt-BR" dirty="0"/>
              <a:t> com processadores paralelos</a:t>
            </a:r>
          </a:p>
          <a:p>
            <a:pPr lvl="1"/>
            <a:r>
              <a:rPr lang="pt-BR" dirty="0" err="1"/>
              <a:t>Kernel</a:t>
            </a:r>
            <a:r>
              <a:rPr lang="pt-BR" dirty="0"/>
              <a:t> executada no </a:t>
            </a:r>
            <a:r>
              <a:rPr lang="pt-BR" dirty="0" err="1"/>
              <a:t>device</a:t>
            </a:r>
            <a:endParaRPr lang="pt-BR" dirty="0"/>
          </a:p>
          <a:p>
            <a:pPr lvl="1"/>
            <a:r>
              <a:rPr lang="pt-BR" dirty="0"/>
              <a:t>Threads executadas paralela-</a:t>
            </a:r>
          </a:p>
          <a:p>
            <a:pPr marL="365760" lvl="1" indent="0">
              <a:buNone/>
            </a:pPr>
            <a:r>
              <a:rPr lang="pt-BR" dirty="0"/>
              <a:t>  mente</a:t>
            </a:r>
          </a:p>
          <a:p>
            <a:pPr lvl="1"/>
            <a:r>
              <a:rPr lang="pt-BR" dirty="0"/>
              <a:t>Blocos de threads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A457834E-1FD2-5B4E-BEAC-7B62A3B2A1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86926" y="3429000"/>
            <a:ext cx="4589311" cy="27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2" y="1600201"/>
            <a:ext cx="8534399" cy="2654064"/>
          </a:xfrm>
        </p:spPr>
        <p:txBody>
          <a:bodyPr rtlCol="0"/>
          <a:lstStyle/>
          <a:p>
            <a:pPr rtl="0"/>
            <a:r>
              <a:rPr lang="pt-BR" spc="-100" dirty="0"/>
              <a:t>Desenvolvimento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6A1C75AF-7798-9345-8D74-C0F17460E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100656" y="5741802"/>
            <a:ext cx="1008112" cy="1016000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0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3">
            <a:extLst>
              <a:ext uri="{FF2B5EF4-FFF2-40B4-BE49-F238E27FC236}">
                <a16:creationId xmlns:a16="http://schemas.microsoft.com/office/drawing/2014/main" id="{60C79386-598F-EB42-A526-D3BC59E47E68}"/>
              </a:ext>
            </a:extLst>
          </p:cNvPr>
          <p:cNvSpPr txBox="1">
            <a:spLocks/>
          </p:cNvSpPr>
          <p:nvPr/>
        </p:nvSpPr>
        <p:spPr>
          <a:xfrm>
            <a:off x="1341884" y="1595436"/>
            <a:ext cx="3744416" cy="399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Pseudo-Código</a:t>
            </a:r>
          </a:p>
          <a:p>
            <a:pPr lvl="1"/>
            <a:r>
              <a:rPr lang="pt-BR" dirty="0"/>
              <a:t>Cálculo de vazão e pressão de um segmento depende dos valores de segmentos em tempo anterior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Desenvolvimento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2EB4D2-16F6-8545-97C5-A7891C997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061" y="1338191"/>
            <a:ext cx="6035479" cy="54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4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Desenvolvimento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4356959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Programação Serial</a:t>
            </a:r>
          </a:p>
          <a:p>
            <a:pPr lvl="1"/>
            <a:r>
              <a:rPr lang="pt-BR" dirty="0"/>
              <a:t>Cálculo realizado de forma sequencial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3BE538-8DE3-F44C-894F-88B20BF4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396" y="1595436"/>
            <a:ext cx="5256584" cy="48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Desenvolvimento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4356959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Programação Paralela</a:t>
            </a:r>
          </a:p>
          <a:p>
            <a:pPr lvl="1"/>
            <a:r>
              <a:rPr lang="pt-BR" dirty="0"/>
              <a:t>Cálculo realizado em mais de um segmento simultaneamente</a:t>
            </a:r>
          </a:p>
          <a:p>
            <a:pPr lvl="1"/>
            <a:r>
              <a:rPr lang="pt-BR" dirty="0"/>
              <a:t>Necessidade de sincronização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FB9F3D7-6873-B741-ABC5-7F14B44BE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82" y="1595436"/>
            <a:ext cx="5221055" cy="49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8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Desenvolvimento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9782800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Programação CUDA</a:t>
            </a:r>
          </a:p>
          <a:p>
            <a:pPr lvl="1"/>
            <a:r>
              <a:rPr lang="pt-BR" dirty="0"/>
              <a:t>Cálculo realizado em múltiplos segmentos simultaneamente</a:t>
            </a:r>
          </a:p>
          <a:p>
            <a:pPr lvl="1"/>
            <a:r>
              <a:rPr lang="pt-BR" dirty="0"/>
              <a:t>Calcula-se os pontos ímpares, depois os pontos pares</a:t>
            </a:r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7AED73-3297-C949-B781-FB0FAEC7B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069" y="3664525"/>
            <a:ext cx="5702686" cy="26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6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Agenda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Motivação e Objetivo</a:t>
            </a:r>
          </a:p>
          <a:p>
            <a:pPr rtl="0"/>
            <a:r>
              <a:rPr lang="pt-BR" dirty="0"/>
              <a:t>Fundamentação Teórica</a:t>
            </a:r>
          </a:p>
          <a:p>
            <a:pPr lvl="1"/>
            <a:r>
              <a:rPr lang="pt-BR" dirty="0"/>
              <a:t>Transiente Hidráulico e sua modelagem matemática</a:t>
            </a:r>
          </a:p>
          <a:p>
            <a:pPr lvl="1"/>
            <a:r>
              <a:rPr lang="pt-BR" dirty="0"/>
              <a:t>Métodos de programação utilizados</a:t>
            </a:r>
          </a:p>
          <a:p>
            <a:pPr rtl="0"/>
            <a:r>
              <a:rPr lang="pt-BR" dirty="0"/>
              <a:t>Desenvolvimento</a:t>
            </a:r>
          </a:p>
          <a:p>
            <a:pPr rtl="0"/>
            <a:r>
              <a:rPr lang="pt-BR" dirty="0"/>
              <a:t>Resultados das Simulações</a:t>
            </a:r>
          </a:p>
          <a:p>
            <a:pPr rtl="0"/>
            <a:r>
              <a:rPr lang="pt-BR" dirty="0"/>
              <a:t>Conclusão</a:t>
            </a:r>
          </a:p>
          <a:p>
            <a:pPr rtl="0"/>
            <a:r>
              <a:rPr lang="pt-BR" dirty="0"/>
              <a:t>Trabalhos Futuros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Desenvolvimento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4356959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Programação CUDA</a:t>
            </a:r>
          </a:p>
          <a:p>
            <a:pPr lvl="1"/>
            <a:r>
              <a:rPr lang="pt-BR" dirty="0"/>
              <a:t>Necessidade de sincronização</a:t>
            </a:r>
          </a:p>
          <a:p>
            <a:pPr lvl="1"/>
            <a:r>
              <a:rPr lang="pt-BR" dirty="0"/>
              <a:t>Sincronização em blocos</a:t>
            </a:r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1B91F2-684C-1042-A38C-A1A19F4DC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533" y="1419190"/>
            <a:ext cx="5288704" cy="49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2" y="1600201"/>
            <a:ext cx="8534399" cy="2654064"/>
          </a:xfrm>
        </p:spPr>
        <p:txBody>
          <a:bodyPr rtlCol="0"/>
          <a:lstStyle/>
          <a:p>
            <a:pPr rtl="0"/>
            <a:r>
              <a:rPr lang="pt-BR" spc="-100" dirty="0"/>
              <a:t>Resultados das Simulações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6A1C75AF-7798-9345-8D74-C0F17460E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100656" y="5741802"/>
            <a:ext cx="1008112" cy="1016000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Resultados das Simulações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9782800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Hardware utilizado</a:t>
            </a:r>
          </a:p>
          <a:p>
            <a:pPr lvl="1"/>
            <a:r>
              <a:rPr lang="pt-BR" dirty="0"/>
              <a:t>Processador AMD </a:t>
            </a:r>
            <a:r>
              <a:rPr lang="pt-BR" dirty="0" err="1"/>
              <a:t>Ryzen</a:t>
            </a:r>
            <a:r>
              <a:rPr lang="pt-BR" dirty="0"/>
              <a:t> 3900X com 12 cores</a:t>
            </a:r>
          </a:p>
          <a:p>
            <a:pPr lvl="1"/>
            <a:r>
              <a:rPr lang="pt-BR" dirty="0"/>
              <a:t>32 GB de memória RAM DDR4</a:t>
            </a:r>
          </a:p>
          <a:p>
            <a:pPr lvl="1"/>
            <a:r>
              <a:rPr lang="pt-BR" dirty="0"/>
              <a:t>GPU Nvidia RTX2070 com 8GB de memória DDR6.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24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Resultados das Simulações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9782800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Cenários simulados</a:t>
            </a:r>
          </a:p>
          <a:p>
            <a:pPr lvl="1"/>
            <a:r>
              <a:rPr lang="pt-BR" dirty="0"/>
              <a:t>1 problema fictício</a:t>
            </a:r>
          </a:p>
          <a:p>
            <a:pPr lvl="1"/>
            <a:r>
              <a:rPr lang="pt-BR" dirty="0"/>
              <a:t>2 problemas baseados em dutos reais obtidos da CETESB</a:t>
            </a:r>
          </a:p>
          <a:p>
            <a:pPr lvl="1"/>
            <a:r>
              <a:rPr lang="pt-BR" dirty="0"/>
              <a:t>Detalhamento de 1m e 10cm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275BC1-2381-A04E-B866-2ED71E717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044" y="3573016"/>
            <a:ext cx="7111082" cy="19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2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9782800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Detalhamento de 1m</a:t>
            </a:r>
          </a:p>
          <a:p>
            <a:pPr lvl="1"/>
            <a:r>
              <a:rPr lang="pt-BR" dirty="0"/>
              <a:t>Malhas computacionais muito grandes</a:t>
            </a:r>
          </a:p>
          <a:p>
            <a:pPr lvl="1"/>
            <a:r>
              <a:rPr lang="pt-BR" dirty="0"/>
              <a:t>Dividir o problema em segmentos</a:t>
            </a:r>
          </a:p>
          <a:p>
            <a:pPr lvl="1"/>
            <a:endParaRPr lang="pt-BR" dirty="0"/>
          </a:p>
          <a:p>
            <a:pPr marL="365760" lvl="1" indent="0">
              <a:buNone/>
            </a:pPr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Resultados das Simulações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B7D862-C2C7-E643-BEF9-16D1E732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26" y="3164644"/>
            <a:ext cx="7186786" cy="110212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3A96F64-A542-0448-8251-C0D7D8BDA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980" y="4725144"/>
            <a:ext cx="7924717" cy="12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9782800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Detalhamento de 10cm</a:t>
            </a:r>
          </a:p>
          <a:p>
            <a:pPr lvl="1"/>
            <a:r>
              <a:rPr lang="pt-BR" i="1" dirty="0"/>
              <a:t>Singlecore</a:t>
            </a:r>
            <a:r>
              <a:rPr lang="pt-BR" dirty="0"/>
              <a:t> e </a:t>
            </a:r>
            <a:r>
              <a:rPr lang="pt-BR" i="1" dirty="0"/>
              <a:t>Multicore</a:t>
            </a:r>
            <a:r>
              <a:rPr lang="pt-BR" dirty="0"/>
              <a:t> executados de forma integral</a:t>
            </a:r>
          </a:p>
          <a:p>
            <a:pPr lvl="1"/>
            <a:r>
              <a:rPr lang="pt-BR" dirty="0"/>
              <a:t>CUDA executado de forma segmentada</a:t>
            </a:r>
          </a:p>
          <a:p>
            <a:pPr lvl="1"/>
            <a:endParaRPr lang="pt-BR" dirty="0"/>
          </a:p>
          <a:p>
            <a:pPr marL="365760" lvl="1" indent="0">
              <a:buNone/>
            </a:pPr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Resultados das Simulações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7C66F6-FC1D-1743-88D0-3304DED0B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880" y="3212976"/>
            <a:ext cx="7544916" cy="1137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2DC64C9-FCD5-B448-A971-BD2E778EF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954" y="4786643"/>
            <a:ext cx="7544916" cy="11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8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2" y="1600201"/>
            <a:ext cx="8534399" cy="2654064"/>
          </a:xfrm>
        </p:spPr>
        <p:txBody>
          <a:bodyPr rtlCol="0"/>
          <a:lstStyle/>
          <a:p>
            <a:pPr rtl="0"/>
            <a:r>
              <a:rPr lang="pt-BR" spc="-100" dirty="0"/>
              <a:t>Conclusão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6A1C75AF-7798-9345-8D74-C0F17460E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100656" y="5741802"/>
            <a:ext cx="1008112" cy="1016000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15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9782800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Arquitetura CUDA obteve resultados superiores</a:t>
            </a:r>
          </a:p>
          <a:p>
            <a:r>
              <a:rPr lang="pt-BR" i="1" dirty="0"/>
              <a:t>Multicore</a:t>
            </a:r>
            <a:r>
              <a:rPr lang="pt-BR" dirty="0"/>
              <a:t> há perda de desempenho dado administração e divisão de tarefas</a:t>
            </a:r>
          </a:p>
          <a:p>
            <a:r>
              <a:rPr lang="pt-BR" dirty="0"/>
              <a:t>Arquitetura deve ser levada em consideração</a:t>
            </a:r>
          </a:p>
          <a:p>
            <a:r>
              <a:rPr lang="pt-BR" dirty="0"/>
              <a:t>Tamanho do problema indica a necessidade de otimização</a:t>
            </a:r>
          </a:p>
          <a:p>
            <a:pPr marL="365760" lvl="1" indent="0">
              <a:buNone/>
            </a:pPr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Conclusão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2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2" y="1600201"/>
            <a:ext cx="8534399" cy="2654064"/>
          </a:xfrm>
        </p:spPr>
        <p:txBody>
          <a:bodyPr rtlCol="0"/>
          <a:lstStyle/>
          <a:p>
            <a:pPr rtl="0"/>
            <a:r>
              <a:rPr lang="pt-BR" spc="-100" dirty="0"/>
              <a:t>Trabalhos Futuros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6A1C75AF-7798-9345-8D74-C0F17460E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100656" y="5741802"/>
            <a:ext cx="1008112" cy="1016000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66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9782800" cy="4572000"/>
          </a:xfrm>
        </p:spPr>
        <p:txBody>
          <a:bodyPr rtlCol="0">
            <a:normAutofit/>
          </a:bodyPr>
          <a:lstStyle/>
          <a:p>
            <a:r>
              <a:rPr lang="pt-BR" dirty="0"/>
              <a:t>Verificar o desempenho em mais hardwares, disponíveis, por exemplo, em nuvens da Google ou Amazon.</a:t>
            </a:r>
          </a:p>
          <a:p>
            <a:r>
              <a:rPr lang="pt-BR" dirty="0"/>
              <a:t>Diferentes sistemas operacionais resultam em desempenhos diferentes do mesmo programa.</a:t>
            </a:r>
          </a:p>
          <a:p>
            <a:r>
              <a:rPr lang="pt-BR" dirty="0"/>
              <a:t>Aplicar o método em problemas </a:t>
            </a:r>
            <a:r>
              <a:rPr lang="pt-BR"/>
              <a:t>mais complexos.</a:t>
            </a:r>
            <a:endParaRPr lang="pt-BR" dirty="0"/>
          </a:p>
          <a:p>
            <a:pPr lvl="1"/>
            <a:endParaRPr lang="pt-BR" dirty="0"/>
          </a:p>
          <a:p>
            <a:pPr marL="365760" lvl="1" indent="0">
              <a:buNone/>
            </a:pPr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Trabalhos Futuros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7E9E2-F56E-7C44-BF1B-72528791A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27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2" y="1600201"/>
            <a:ext cx="8534399" cy="2654064"/>
          </a:xfrm>
        </p:spPr>
        <p:txBody>
          <a:bodyPr rtlCol="0"/>
          <a:lstStyle/>
          <a:p>
            <a:pPr rtl="0"/>
            <a:r>
              <a:rPr lang="pt-BR" spc="-100" dirty="0"/>
              <a:t>Motivação e Objetivo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6A1C75AF-7798-9345-8D74-C0F17460E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100656" y="5741802"/>
            <a:ext cx="1008112" cy="1016000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3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Motivação e Objetivo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Iniciação Científica</a:t>
            </a:r>
          </a:p>
          <a:p>
            <a:pPr lvl="1"/>
            <a:r>
              <a:rPr lang="pt-BR" dirty="0"/>
              <a:t>IFE gera perturbações que podem causar grandes prejuízos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8" name="Imagem 1" descr="Golpe de aríete | Grupo Cultivar">
            <a:extLst>
              <a:ext uri="{FF2B5EF4-FFF2-40B4-BE49-F238E27FC236}">
                <a16:creationId xmlns:a16="http://schemas.microsoft.com/office/drawing/2014/main" id="{5A7EFB2C-1179-4E4B-A710-1B645202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462" y="2851041"/>
            <a:ext cx="42799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01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Motivação e Objetivo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Pesquisa da EPRI</a:t>
            </a:r>
          </a:p>
          <a:p>
            <a:pPr lvl="1"/>
            <a:r>
              <a:rPr lang="pt-BR" dirty="0"/>
              <a:t>Ensaio com eventos relacionados ao efeito transitório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7" name="Imagem 6" descr="Gráfico, Gráfico de pizza&#10;&#10;Descrição gerada automaticamente">
            <a:extLst>
              <a:ext uri="{FF2B5EF4-FFF2-40B4-BE49-F238E27FC236}">
                <a16:creationId xmlns:a16="http://schemas.microsoft.com/office/drawing/2014/main" id="{67F7E68A-7FA7-644C-A76E-905158A34481}"/>
              </a:ext>
            </a:extLst>
          </p:cNvPr>
          <p:cNvPicPr/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53986" y="2951703"/>
            <a:ext cx="5080852" cy="322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Motivação e Objetivo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pt-BR" dirty="0"/>
              <a:t>Compreensão do fenômeno</a:t>
            </a:r>
          </a:p>
          <a:p>
            <a:pPr lvl="1"/>
            <a:r>
              <a:rPr lang="pt-BR" dirty="0"/>
              <a:t>Regido por equações diferenciais</a:t>
            </a:r>
          </a:p>
          <a:p>
            <a:r>
              <a:rPr lang="pt-BR" dirty="0"/>
              <a:t>Simulação através de resolução numérica</a:t>
            </a:r>
          </a:p>
          <a:p>
            <a:pPr lvl="1"/>
            <a:r>
              <a:rPr lang="pt-BR" dirty="0"/>
              <a:t>Dificuldades</a:t>
            </a:r>
          </a:p>
          <a:p>
            <a:pPr lvl="2"/>
            <a:r>
              <a:rPr lang="pt-BR" dirty="0"/>
              <a:t>Custo</a:t>
            </a:r>
          </a:p>
          <a:p>
            <a:pPr lvl="2"/>
            <a:r>
              <a:rPr lang="pt-BR" dirty="0"/>
              <a:t>Tempo de processamento</a:t>
            </a:r>
          </a:p>
          <a:p>
            <a:pPr lvl="1"/>
            <a:r>
              <a:rPr lang="pt-BR" dirty="0"/>
              <a:t>Possíveis soluções</a:t>
            </a:r>
          </a:p>
          <a:p>
            <a:pPr lvl="2"/>
            <a:r>
              <a:rPr lang="pt-BR" dirty="0"/>
              <a:t>Investimento em CPU sem modificação da programação</a:t>
            </a:r>
          </a:p>
          <a:p>
            <a:pPr lvl="2"/>
            <a:r>
              <a:rPr lang="pt-BR" dirty="0"/>
              <a:t>Alterar método de programação</a:t>
            </a:r>
          </a:p>
          <a:p>
            <a:pPr lvl="3"/>
            <a:r>
              <a:rPr lang="pt-BR" dirty="0"/>
              <a:t>Programação paralela</a:t>
            </a:r>
          </a:p>
          <a:p>
            <a:pPr lvl="3"/>
            <a:r>
              <a:rPr lang="pt-BR" dirty="0"/>
              <a:t>Programação em placas de vídeo</a:t>
            </a:r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34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2" y="1600201"/>
            <a:ext cx="8534399" cy="2654064"/>
          </a:xfrm>
        </p:spPr>
        <p:txBody>
          <a:bodyPr rtlCol="0"/>
          <a:lstStyle/>
          <a:p>
            <a:pPr rtl="0"/>
            <a:r>
              <a:rPr lang="pt-BR" spc="-100" dirty="0"/>
              <a:t>Fundamentação Teórica</a:t>
            </a:r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6A1C75AF-7798-9345-8D74-C0F17460E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100656" y="5741802"/>
            <a:ext cx="1008112" cy="1016000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2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Fundamentação Teórica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7" y="1600200"/>
            <a:ext cx="4933023" cy="45720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u="sng" dirty="0"/>
              <a:t>Transiente Hidráulico</a:t>
            </a:r>
          </a:p>
          <a:p>
            <a:r>
              <a:rPr lang="pt-BR" dirty="0"/>
              <a:t>Perturbações no fluxo causam variações na pressão e na vazão</a:t>
            </a:r>
          </a:p>
          <a:p>
            <a:r>
              <a:rPr lang="pt-BR" dirty="0"/>
              <a:t>Graves danos na estrutura</a:t>
            </a:r>
          </a:p>
          <a:p>
            <a:r>
              <a:rPr lang="pt-BR" dirty="0"/>
              <a:t>Chamado também de Golpe de Aríete</a:t>
            </a:r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832D0BD-F706-1644-87A5-5BFAEDAD6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540" y="1612139"/>
            <a:ext cx="3765111" cy="41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Fundamentação Teórica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pt-BR" u="sng" dirty="0"/>
              <a:t>Modelagem matemática</a:t>
            </a:r>
          </a:p>
          <a:p>
            <a:r>
              <a:rPr lang="pt-BR" dirty="0"/>
              <a:t>Problema modelado</a:t>
            </a:r>
          </a:p>
          <a:p>
            <a:pPr lvl="1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Picture 2" descr="Instituto de Matemática e Estatística">
            <a:extLst>
              <a:ext uri="{FF2B5EF4-FFF2-40B4-BE49-F238E27FC236}">
                <a16:creationId xmlns:a16="http://schemas.microsoft.com/office/drawing/2014/main" id="{C686E024-3855-6144-BB15-4509D79A9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22"/>
          <a:stretch/>
        </p:blipFill>
        <p:spPr bwMode="auto">
          <a:xfrm>
            <a:off x="638896" y="757619"/>
            <a:ext cx="576064" cy="58057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F6B31BF-2549-F340-BEB1-CD88E8C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A660185-74D0-DD41-82D6-3011F7A29B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17637" y="3436865"/>
            <a:ext cx="5953549" cy="23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ática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57_TF02787947.potx" id="{F6616D8B-E49F-43FC-919C-EA67C56073C6}" vid="{41E3CBBC-B989-484B-85AF-2EEA8BFB5111}"/>
    </a:ext>
  </a:extLst>
</a:theme>
</file>

<file path=ppt/theme/theme2.xml><?xml version="1.0" encoding="utf-8"?>
<a:theme xmlns:a="http://schemas.openxmlformats.org/drawingml/2006/main" name="Tema do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Matemática 16:9</Template>
  <TotalTime>3029</TotalTime>
  <Words>544</Words>
  <Application>Microsoft Macintosh PowerPoint</Application>
  <PresentationFormat>Personalizar</PresentationFormat>
  <Paragraphs>205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2" baseType="lpstr">
      <vt:lpstr>Arial</vt:lpstr>
      <vt:lpstr>Euphemia</vt:lpstr>
      <vt:lpstr>Matemática 16:9</vt:lpstr>
      <vt:lpstr>Implementação de solução computacional de múltiplas arquiteturas para o transitório hidráulico com interação fluído-estrutura</vt:lpstr>
      <vt:lpstr>Agenda</vt:lpstr>
      <vt:lpstr>Motivação e Objetivo</vt:lpstr>
      <vt:lpstr>Motivação e Objetivo</vt:lpstr>
      <vt:lpstr>Motivação e Objetivo</vt:lpstr>
      <vt:lpstr>Motivação e Objetivo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Resultados das Simulações</vt:lpstr>
      <vt:lpstr>Resultados das Simulações</vt:lpstr>
      <vt:lpstr>Resultados das Simulações</vt:lpstr>
      <vt:lpstr>Resultados das Simulações</vt:lpstr>
      <vt:lpstr>Resultados das Simulações</vt:lpstr>
      <vt:lpstr>Conclusão</vt:lpstr>
      <vt:lpstr>Conclusão</vt:lpstr>
      <vt:lpstr>Trabalhos Futuros</vt:lpstr>
      <vt:lpstr>Trabalhos Futuros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de título</dc:title>
  <dc:creator>Oguma, Luciana Satie</dc:creator>
  <cp:lastModifiedBy>Oguma, Luciana Satie</cp:lastModifiedBy>
  <cp:revision>38</cp:revision>
  <dcterms:created xsi:type="dcterms:W3CDTF">2020-10-27T11:42:06Z</dcterms:created>
  <dcterms:modified xsi:type="dcterms:W3CDTF">2020-11-25T22:41:00Z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